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-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60" y="2414023"/>
            <a:ext cx="1418015" cy="2786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67" y="2208497"/>
            <a:ext cx="1418015" cy="2786399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5747656" y="2208497"/>
            <a:ext cx="6270173" cy="29907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cap="all" dirty="0" smtClean="0">
                <a:solidFill>
                  <a:schemeClr val="bg1"/>
                </a:solidFill>
              </a:rPr>
              <a:t>- TẤM </a:t>
            </a:r>
            <a:r>
              <a:rPr lang="en-US" b="1" cap="all" dirty="0">
                <a:solidFill>
                  <a:schemeClr val="bg1"/>
                </a:solidFill>
              </a:rPr>
              <a:t>PIN NĂNG LƯỢNG MẶT TRỜI CHẤT LƯỢNG CAO</a:t>
            </a:r>
          </a:p>
          <a:p>
            <a:pPr>
              <a:lnSpc>
                <a:spcPct val="100000"/>
              </a:lnSpc>
            </a:pPr>
            <a:r>
              <a:rPr lang="en-US" b="1" cap="all" dirty="0" smtClean="0">
                <a:solidFill>
                  <a:schemeClr val="bg1"/>
                </a:solidFill>
              </a:rPr>
              <a:t>- THƯƠNG </a:t>
            </a:r>
            <a:r>
              <a:rPr lang="en-US" b="1" cap="all" dirty="0">
                <a:solidFill>
                  <a:schemeClr val="bg1"/>
                </a:solidFill>
              </a:rPr>
              <a:t>HIỆU </a:t>
            </a:r>
            <a:r>
              <a:rPr lang="en-US" b="1" cap="all" dirty="0" err="1" smtClean="0">
                <a:solidFill>
                  <a:schemeClr val="bg1"/>
                </a:solidFill>
              </a:rPr>
              <a:t>usa</a:t>
            </a:r>
            <a:r>
              <a:rPr lang="en-US" b="1" cap="all" dirty="0">
                <a:solidFill>
                  <a:schemeClr val="bg1"/>
                </a:solidFill>
              </a:rPr>
              <a:t>.</a:t>
            </a:r>
            <a:r>
              <a:rPr lang="en-US" b="1" cap="all" dirty="0" smtClean="0">
                <a:solidFill>
                  <a:schemeClr val="bg1"/>
                </a:solidFill>
              </a:rPr>
              <a:t> </a:t>
            </a:r>
            <a:r>
              <a:rPr lang="en-US" b="1" cap="all" dirty="0">
                <a:solidFill>
                  <a:schemeClr val="bg1"/>
                </a:solidFill>
              </a:rPr>
              <a:t>SẢN XUẤT TẠI: MỸ / THÁI LAN/ </a:t>
            </a:r>
            <a:r>
              <a:rPr lang="en-US" b="1" cap="all" dirty="0" err="1">
                <a:solidFill>
                  <a:schemeClr val="bg1"/>
                </a:solidFill>
              </a:rPr>
              <a:t>Tq</a:t>
            </a:r>
            <a:endParaRPr lang="en-US" b="1" cap="all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cap="all" dirty="0">
                <a:solidFill>
                  <a:schemeClr val="bg1"/>
                </a:solidFill>
              </a:rPr>
              <a:t>- LOẠI VẬT LIỆU: Monocrystalline / polycrystalline</a:t>
            </a:r>
            <a:endParaRPr lang="en-US" b="1" cap="all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cap="all" dirty="0" smtClean="0">
                <a:solidFill>
                  <a:schemeClr val="bg1"/>
                </a:solidFill>
              </a:rPr>
              <a:t>- CÔNG SUẤT: 320-335 (poly); 350-370w (mono)</a:t>
            </a:r>
            <a:endParaRPr lang="en-US" b="1" cap="all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it-IT" b="1" cap="all" dirty="0" smtClean="0">
                <a:solidFill>
                  <a:schemeClr val="bg1"/>
                </a:solidFill>
              </a:rPr>
              <a:t>- CHỨNG NHẬN: </a:t>
            </a:r>
            <a:r>
              <a:rPr lang="it-IT" b="1" cap="all" dirty="0">
                <a:solidFill>
                  <a:schemeClr val="bg1"/>
                </a:solidFill>
              </a:rPr>
              <a:t>TUV, UL,ETL, CSA, CE, ISO, </a:t>
            </a:r>
            <a:r>
              <a:rPr lang="it-IT" b="1" cap="all" dirty="0" smtClean="0">
                <a:solidFill>
                  <a:schemeClr val="bg1"/>
                </a:solidFill>
              </a:rPr>
              <a:t>INMETRO</a:t>
            </a:r>
          </a:p>
          <a:p>
            <a:r>
              <a:rPr lang="en-US" b="1" cap="all" dirty="0">
                <a:solidFill>
                  <a:schemeClr val="bg1"/>
                </a:solidFill>
              </a:rPr>
              <a:t>- BẢO HÀNH</a:t>
            </a:r>
            <a:r>
              <a:rPr lang="en-US" b="1" cap="all" dirty="0" smtClean="0">
                <a:solidFill>
                  <a:schemeClr val="bg1"/>
                </a:solidFill>
              </a:rPr>
              <a:t>:	10 </a:t>
            </a:r>
            <a:r>
              <a:rPr lang="en-US" b="1" cap="all" dirty="0">
                <a:solidFill>
                  <a:schemeClr val="bg1"/>
                </a:solidFill>
              </a:rPr>
              <a:t>NĂM CHO LỖI KỸ THUẬT</a:t>
            </a:r>
            <a:endParaRPr lang="en-US" b="1" cap="all" dirty="0">
              <a:solidFill>
                <a:schemeClr val="bg1"/>
              </a:solidFill>
            </a:endParaRPr>
          </a:p>
          <a:p>
            <a:r>
              <a:rPr lang="en-US" b="1" cap="all" dirty="0" smtClean="0">
                <a:solidFill>
                  <a:schemeClr val="bg1"/>
                </a:solidFill>
              </a:rPr>
              <a:t>		12 </a:t>
            </a:r>
            <a:r>
              <a:rPr lang="en-US" b="1" cap="all" dirty="0">
                <a:solidFill>
                  <a:schemeClr val="bg1"/>
                </a:solidFill>
              </a:rPr>
              <a:t>NĂM HIỆU SUẤT HƠN 90%</a:t>
            </a:r>
          </a:p>
          <a:p>
            <a:r>
              <a:rPr lang="en-US" b="1" cap="all" dirty="0" smtClean="0">
                <a:solidFill>
                  <a:schemeClr val="bg1"/>
                </a:solidFill>
              </a:rPr>
              <a:t>		25 </a:t>
            </a:r>
            <a:r>
              <a:rPr lang="en-US" b="1" cap="all" dirty="0">
                <a:solidFill>
                  <a:schemeClr val="bg1"/>
                </a:solidFill>
              </a:rPr>
              <a:t>NĂM HIỆU SUẤT HƠN 80%</a:t>
            </a:r>
            <a:endParaRPr lang="en-US" b="1" cap="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3200" y="466272"/>
            <a:ext cx="112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92D050"/>
                </a:solidFill>
              </a:rPr>
              <a:t>Trang</a:t>
            </a:r>
            <a:r>
              <a:rPr lang="en-US" b="1" dirty="0" smtClean="0">
                <a:solidFill>
                  <a:srgbClr val="92D050"/>
                </a:solidFill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</a:rPr>
              <a:t>chủ</a:t>
            </a:r>
            <a:r>
              <a:rPr lang="en-US" b="1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| 	</a:t>
            </a:r>
            <a:r>
              <a:rPr lang="en-US" dirty="0" err="1" smtClean="0">
                <a:solidFill>
                  <a:schemeClr val="bg1"/>
                </a:solidFill>
              </a:rPr>
              <a:t>Giải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pháp</a:t>
            </a:r>
            <a:r>
              <a:rPr lang="en-US" dirty="0" smtClean="0">
                <a:solidFill>
                  <a:schemeClr val="bg1"/>
                </a:solidFill>
              </a:rPr>
              <a:t>	| 	</a:t>
            </a:r>
            <a:r>
              <a:rPr lang="en-US" dirty="0" err="1" smtClean="0">
                <a:solidFill>
                  <a:schemeClr val="bg1"/>
                </a:solidFill>
              </a:rPr>
              <a:t>Sản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phẩm</a:t>
            </a:r>
            <a:r>
              <a:rPr lang="en-US" dirty="0" smtClean="0">
                <a:solidFill>
                  <a:schemeClr val="bg1"/>
                </a:solidFill>
              </a:rPr>
              <a:t>	|	</a:t>
            </a:r>
            <a:r>
              <a:rPr lang="en-US" dirty="0" err="1" smtClean="0">
                <a:solidFill>
                  <a:schemeClr val="bg1"/>
                </a:solidFill>
              </a:rPr>
              <a:t>Công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trình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tiêu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biểu</a:t>
            </a:r>
            <a:r>
              <a:rPr lang="en-US" dirty="0" smtClean="0">
                <a:solidFill>
                  <a:schemeClr val="bg1"/>
                </a:solidFill>
              </a:rPr>
              <a:t>	|	</a:t>
            </a:r>
            <a:r>
              <a:rPr lang="en-US" dirty="0" err="1" smtClean="0">
                <a:solidFill>
                  <a:schemeClr val="bg1"/>
                </a:solidFill>
              </a:rPr>
              <a:t>Hỗ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trợ</a:t>
            </a:r>
            <a:r>
              <a:rPr lang="en-US" dirty="0" smtClean="0">
                <a:solidFill>
                  <a:schemeClr val="bg1"/>
                </a:solidFill>
              </a:rPr>
              <a:t>	|	</a:t>
            </a:r>
            <a:r>
              <a:rPr lang="en-US" dirty="0" err="1" smtClean="0">
                <a:solidFill>
                  <a:schemeClr val="bg1"/>
                </a:solidFill>
              </a:rPr>
              <a:t>Liên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hệ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73199" y="1248917"/>
            <a:ext cx="5072743" cy="754054"/>
          </a:xfrm>
        </p:spPr>
        <p:txBody>
          <a:bodyPr>
            <a:noAutofit/>
          </a:bodyPr>
          <a:lstStyle/>
          <a:p>
            <a:pPr algn="ctr"/>
            <a:r>
              <a:rPr lang="en-US" sz="2000" b="1" cap="all" dirty="0" smtClean="0">
                <a:solidFill>
                  <a:schemeClr val="bg1"/>
                </a:solidFill>
              </a:rPr>
              <a:t>TẤM PIN NĂNG LƯỢNG MẶT TRỜI</a:t>
            </a:r>
            <a:br>
              <a:rPr lang="en-US" sz="2000" b="1" cap="all" dirty="0" smtClean="0">
                <a:solidFill>
                  <a:schemeClr val="bg1"/>
                </a:solidFill>
              </a:rPr>
            </a:br>
            <a:r>
              <a:rPr lang="en-US" sz="2000" b="1" cap="all" dirty="0" smtClean="0">
                <a:solidFill>
                  <a:schemeClr val="bg1"/>
                </a:solidFill>
              </a:rPr>
              <a:t>SUNERGY USA</a:t>
            </a:r>
            <a:endParaRPr lang="en-US" sz="2000" b="1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4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6024095" y="2031164"/>
            <a:ext cx="6167906" cy="29907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cap="all" dirty="0" smtClean="0">
                <a:solidFill>
                  <a:schemeClr val="bg1"/>
                </a:solidFill>
              </a:rPr>
              <a:t>- TOP 3 THẾ GIỚI VỀ LƯỢNG BIẾN TẦN 1 PHA ĐƯỢC BÁN</a:t>
            </a:r>
          </a:p>
          <a:p>
            <a:pPr>
              <a:lnSpc>
                <a:spcPct val="100000"/>
              </a:lnSpc>
            </a:pPr>
            <a:r>
              <a:rPr lang="en-US" b="1" cap="all" dirty="0" smtClean="0">
                <a:solidFill>
                  <a:schemeClr val="bg1"/>
                </a:solidFill>
              </a:rPr>
              <a:t>- CÔNG </a:t>
            </a:r>
            <a:r>
              <a:rPr lang="en-US" b="1" cap="all" dirty="0">
                <a:solidFill>
                  <a:schemeClr val="bg1"/>
                </a:solidFill>
              </a:rPr>
              <a:t>SUẤT </a:t>
            </a:r>
            <a:r>
              <a:rPr lang="en-US" b="1" cap="all" dirty="0" err="1">
                <a:solidFill>
                  <a:schemeClr val="bg1"/>
                </a:solidFill>
              </a:rPr>
              <a:t>biến</a:t>
            </a:r>
            <a:r>
              <a:rPr lang="en-US" b="1" cap="all" dirty="0">
                <a:solidFill>
                  <a:schemeClr val="bg1"/>
                </a:solidFill>
              </a:rPr>
              <a:t> </a:t>
            </a:r>
            <a:r>
              <a:rPr lang="en-US" b="1" cap="all" dirty="0" err="1">
                <a:solidFill>
                  <a:schemeClr val="bg1"/>
                </a:solidFill>
              </a:rPr>
              <a:t>tần</a:t>
            </a:r>
            <a:r>
              <a:rPr lang="en-US" b="1" cap="all" dirty="0">
                <a:solidFill>
                  <a:schemeClr val="bg1"/>
                </a:solidFill>
              </a:rPr>
              <a:t> 1 </a:t>
            </a:r>
            <a:r>
              <a:rPr lang="en-US" b="1" cap="all" dirty="0" err="1">
                <a:solidFill>
                  <a:schemeClr val="bg1"/>
                </a:solidFill>
              </a:rPr>
              <a:t>pha</a:t>
            </a:r>
            <a:r>
              <a:rPr lang="en-US" b="1" cap="all" dirty="0">
                <a:solidFill>
                  <a:schemeClr val="bg1"/>
                </a:solidFill>
              </a:rPr>
              <a:t> TỪ 3000W </a:t>
            </a:r>
            <a:r>
              <a:rPr lang="en-US" b="1" cap="all" dirty="0">
                <a:solidFill>
                  <a:schemeClr val="bg1"/>
                </a:solidFill>
              </a:rPr>
              <a:t>ĐẾN </a:t>
            </a:r>
            <a:r>
              <a:rPr lang="en-US" b="1" cap="all" dirty="0">
                <a:solidFill>
                  <a:schemeClr val="bg1"/>
                </a:solidFill>
              </a:rPr>
              <a:t>5500w</a:t>
            </a:r>
          </a:p>
          <a:p>
            <a:pPr>
              <a:lnSpc>
                <a:spcPct val="100000"/>
              </a:lnSpc>
            </a:pPr>
            <a:r>
              <a:rPr lang="en-US" b="1" cap="all" dirty="0">
                <a:solidFill>
                  <a:schemeClr val="bg1"/>
                </a:solidFill>
              </a:rPr>
              <a:t>- CÔNG SUẤT BIẾN TẦN 3 PHA TỪ 3000w ĐẾN 60000w</a:t>
            </a:r>
            <a:endParaRPr lang="en-US" b="1" cap="all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cap="all" dirty="0">
                <a:solidFill>
                  <a:schemeClr val="bg1"/>
                </a:solidFill>
              </a:rPr>
              <a:t>- </a:t>
            </a:r>
            <a:r>
              <a:rPr lang="en-US" b="1" cap="all" dirty="0" err="1">
                <a:solidFill>
                  <a:schemeClr val="bg1"/>
                </a:solidFill>
              </a:rPr>
              <a:t>Đáp</a:t>
            </a:r>
            <a:r>
              <a:rPr lang="en-US" b="1" cap="all" dirty="0">
                <a:solidFill>
                  <a:schemeClr val="bg1"/>
                </a:solidFill>
              </a:rPr>
              <a:t> </a:t>
            </a:r>
            <a:r>
              <a:rPr lang="en-US" b="1" cap="all" dirty="0" err="1">
                <a:solidFill>
                  <a:schemeClr val="bg1"/>
                </a:solidFill>
              </a:rPr>
              <a:t>ứng</a:t>
            </a:r>
            <a:r>
              <a:rPr lang="en-US" b="1" cap="all" dirty="0">
                <a:solidFill>
                  <a:schemeClr val="bg1"/>
                </a:solidFill>
              </a:rPr>
              <a:t> NHU </a:t>
            </a:r>
            <a:r>
              <a:rPr lang="en-US" b="1" cap="all" dirty="0">
                <a:solidFill>
                  <a:schemeClr val="bg1"/>
                </a:solidFill>
              </a:rPr>
              <a:t>CẦU DÂN </a:t>
            </a:r>
            <a:r>
              <a:rPr lang="en-US" b="1" cap="all" dirty="0">
                <a:solidFill>
                  <a:schemeClr val="bg1"/>
                </a:solidFill>
              </a:rPr>
              <a:t>DỤNG/ </a:t>
            </a:r>
            <a:r>
              <a:rPr lang="en-US" b="1" cap="all" dirty="0" err="1">
                <a:solidFill>
                  <a:schemeClr val="bg1"/>
                </a:solidFill>
              </a:rPr>
              <a:t>công</a:t>
            </a:r>
            <a:r>
              <a:rPr lang="en-US" b="1" cap="all" dirty="0">
                <a:solidFill>
                  <a:schemeClr val="bg1"/>
                </a:solidFill>
              </a:rPr>
              <a:t> </a:t>
            </a:r>
            <a:r>
              <a:rPr lang="en-US" b="1" cap="all" dirty="0" err="1">
                <a:solidFill>
                  <a:schemeClr val="bg1"/>
                </a:solidFill>
              </a:rPr>
              <a:t>nghiệp</a:t>
            </a:r>
            <a:endParaRPr lang="en-US" b="1" cap="all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cap="all" dirty="0">
                <a:solidFill>
                  <a:schemeClr val="bg1"/>
                </a:solidFill>
              </a:rPr>
              <a:t>- 1/ 2/ 3 </a:t>
            </a:r>
            <a:r>
              <a:rPr lang="en-US" b="1" cap="all" dirty="0">
                <a:solidFill>
                  <a:schemeClr val="bg1"/>
                </a:solidFill>
              </a:rPr>
              <a:t>NGÕ </a:t>
            </a:r>
            <a:r>
              <a:rPr lang="en-US" b="1" cap="all" dirty="0">
                <a:solidFill>
                  <a:schemeClr val="bg1"/>
                </a:solidFill>
              </a:rPr>
              <a:t>VÀO CÓ TỐI ƯU CÔNG SUẤT</a:t>
            </a:r>
            <a:endParaRPr lang="en-US" b="1" cap="all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cap="all" dirty="0">
                <a:solidFill>
                  <a:schemeClr val="bg1"/>
                </a:solidFill>
              </a:rPr>
              <a:t>- THIẾT KẾ </a:t>
            </a:r>
            <a:r>
              <a:rPr lang="en-US" b="1" cap="all" dirty="0" err="1">
                <a:solidFill>
                  <a:schemeClr val="bg1"/>
                </a:solidFill>
              </a:rPr>
              <a:t>không</a:t>
            </a:r>
            <a:r>
              <a:rPr lang="en-US" b="1" cap="all" dirty="0">
                <a:solidFill>
                  <a:schemeClr val="bg1"/>
                </a:solidFill>
              </a:rPr>
              <a:t> </a:t>
            </a:r>
            <a:r>
              <a:rPr lang="en-US" b="1" cap="all" dirty="0" err="1">
                <a:solidFill>
                  <a:schemeClr val="bg1"/>
                </a:solidFill>
              </a:rPr>
              <a:t>quạt</a:t>
            </a:r>
            <a:r>
              <a:rPr lang="en-US" b="1" cap="all" dirty="0">
                <a:solidFill>
                  <a:schemeClr val="bg1"/>
                </a:solidFill>
              </a:rPr>
              <a:t>, NHỎ GỌN, HIỆN ĐẠI</a:t>
            </a:r>
            <a:endParaRPr lang="en-US" b="1" cap="all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cap="all" dirty="0" smtClean="0">
                <a:solidFill>
                  <a:schemeClr val="bg1"/>
                </a:solidFill>
              </a:rPr>
              <a:t>- HIỆU </a:t>
            </a:r>
            <a:r>
              <a:rPr lang="en-US" b="1" cap="all" dirty="0">
                <a:solidFill>
                  <a:schemeClr val="bg1"/>
                </a:solidFill>
              </a:rPr>
              <a:t>SUẤT CAO ĐẾN </a:t>
            </a:r>
            <a:r>
              <a:rPr lang="en-US" b="1" cap="all" dirty="0" smtClean="0">
                <a:solidFill>
                  <a:schemeClr val="bg1"/>
                </a:solidFill>
              </a:rPr>
              <a:t>98%</a:t>
            </a:r>
          </a:p>
          <a:p>
            <a:pPr>
              <a:lnSpc>
                <a:spcPct val="100000"/>
              </a:lnSpc>
            </a:pPr>
            <a:r>
              <a:rPr lang="en-US" b="1" cap="all" dirty="0" smtClean="0">
                <a:solidFill>
                  <a:schemeClr val="bg1"/>
                </a:solidFill>
              </a:rPr>
              <a:t>- PHẦN </a:t>
            </a:r>
            <a:r>
              <a:rPr lang="en-US" b="1" cap="all" dirty="0">
                <a:solidFill>
                  <a:schemeClr val="bg1"/>
                </a:solidFill>
              </a:rPr>
              <a:t>MỀM GIÁM SÁT </a:t>
            </a:r>
            <a:r>
              <a:rPr lang="en-US" b="1" cap="all" dirty="0" smtClean="0">
                <a:solidFill>
                  <a:schemeClr val="bg1"/>
                </a:solidFill>
              </a:rPr>
              <a:t>THÂN THIỆN</a:t>
            </a:r>
            <a:endParaRPr lang="en-US" b="1" cap="all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b="1" cap="al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3200" y="466272"/>
            <a:ext cx="112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92D050"/>
                </a:solidFill>
              </a:rPr>
              <a:t>Trang</a:t>
            </a:r>
            <a:r>
              <a:rPr lang="en-US" b="1" dirty="0" smtClean="0">
                <a:solidFill>
                  <a:srgbClr val="92D050"/>
                </a:solidFill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</a:rPr>
              <a:t>chủ</a:t>
            </a:r>
            <a:r>
              <a:rPr lang="en-US" b="1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| 	</a:t>
            </a:r>
            <a:r>
              <a:rPr lang="en-US" dirty="0" err="1" smtClean="0">
                <a:solidFill>
                  <a:schemeClr val="bg1"/>
                </a:solidFill>
              </a:rPr>
              <a:t>Giải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pháp</a:t>
            </a:r>
            <a:r>
              <a:rPr lang="en-US" dirty="0" smtClean="0">
                <a:solidFill>
                  <a:schemeClr val="bg1"/>
                </a:solidFill>
              </a:rPr>
              <a:t>	| 	</a:t>
            </a:r>
            <a:r>
              <a:rPr lang="en-US" dirty="0" err="1" smtClean="0">
                <a:solidFill>
                  <a:schemeClr val="bg1"/>
                </a:solidFill>
              </a:rPr>
              <a:t>Sản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phẩm</a:t>
            </a:r>
            <a:r>
              <a:rPr lang="en-US" dirty="0" smtClean="0">
                <a:solidFill>
                  <a:schemeClr val="bg1"/>
                </a:solidFill>
              </a:rPr>
              <a:t>	|	</a:t>
            </a:r>
            <a:r>
              <a:rPr lang="en-US" dirty="0" err="1" smtClean="0">
                <a:solidFill>
                  <a:schemeClr val="bg1"/>
                </a:solidFill>
              </a:rPr>
              <a:t>Công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trình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tiêu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biểu</a:t>
            </a:r>
            <a:r>
              <a:rPr lang="en-US" dirty="0" smtClean="0">
                <a:solidFill>
                  <a:schemeClr val="bg1"/>
                </a:solidFill>
              </a:rPr>
              <a:t>	|	</a:t>
            </a:r>
            <a:r>
              <a:rPr lang="en-US" dirty="0" err="1" smtClean="0">
                <a:solidFill>
                  <a:schemeClr val="bg1"/>
                </a:solidFill>
              </a:rPr>
              <a:t>Hỗ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trợ</a:t>
            </a:r>
            <a:r>
              <a:rPr lang="en-US" dirty="0" smtClean="0">
                <a:solidFill>
                  <a:schemeClr val="bg1"/>
                </a:solidFill>
              </a:rPr>
              <a:t>	|	</a:t>
            </a:r>
            <a:r>
              <a:rPr lang="en-US" dirty="0" err="1" smtClean="0">
                <a:solidFill>
                  <a:schemeClr val="bg1"/>
                </a:solidFill>
              </a:rPr>
              <a:t>Liên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hệ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73199" y="1248917"/>
            <a:ext cx="5072743" cy="754054"/>
          </a:xfrm>
        </p:spPr>
        <p:txBody>
          <a:bodyPr>
            <a:noAutofit/>
          </a:bodyPr>
          <a:lstStyle/>
          <a:p>
            <a:pPr algn="ctr"/>
            <a:r>
              <a:rPr lang="en-US" sz="2000" b="1" cap="all" dirty="0" smtClean="0">
                <a:solidFill>
                  <a:schemeClr val="bg1"/>
                </a:solidFill>
              </a:rPr>
              <a:t>BIẾN TẦN HÒA LƯỚI 1 PHA/ 3 </a:t>
            </a:r>
            <a:r>
              <a:rPr lang="en-US" sz="2000" b="1" cap="all" dirty="0" err="1" smtClean="0">
                <a:solidFill>
                  <a:schemeClr val="bg1"/>
                </a:solidFill>
              </a:rPr>
              <a:t>pha</a:t>
            </a:r>
            <a:r>
              <a:rPr lang="en-US" sz="2000" b="1" cap="all" dirty="0" smtClean="0">
                <a:solidFill>
                  <a:schemeClr val="bg1"/>
                </a:solidFill>
              </a:rPr>
              <a:t/>
            </a:r>
            <a:br>
              <a:rPr lang="en-US" sz="2000" b="1" cap="all" dirty="0" smtClean="0">
                <a:solidFill>
                  <a:schemeClr val="bg1"/>
                </a:solidFill>
              </a:rPr>
            </a:br>
            <a:r>
              <a:rPr lang="en-US" sz="2000" b="1" cap="all" dirty="0" smtClean="0">
                <a:solidFill>
                  <a:schemeClr val="bg1"/>
                </a:solidFill>
              </a:rPr>
              <a:t>GROWATT</a:t>
            </a:r>
            <a:endParaRPr lang="en-US" sz="2000" b="1" cap="all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125" y="1824248"/>
            <a:ext cx="3294609" cy="2837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9" y="2254348"/>
            <a:ext cx="3526971" cy="30376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1" y="1852441"/>
            <a:ext cx="4748831" cy="40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3200" y="466272"/>
            <a:ext cx="112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92D050"/>
                </a:solidFill>
              </a:rPr>
              <a:t>Trang</a:t>
            </a:r>
            <a:r>
              <a:rPr lang="en-US" b="1" dirty="0" smtClean="0">
                <a:solidFill>
                  <a:srgbClr val="92D050"/>
                </a:solidFill>
              </a:rPr>
              <a:t> </a:t>
            </a:r>
            <a:r>
              <a:rPr lang="en-US" b="1" dirty="0" err="1" smtClean="0">
                <a:solidFill>
                  <a:srgbClr val="92D050"/>
                </a:solidFill>
              </a:rPr>
              <a:t>chủ</a:t>
            </a:r>
            <a:r>
              <a:rPr lang="en-US" b="1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| 	</a:t>
            </a:r>
            <a:r>
              <a:rPr lang="en-US" dirty="0" err="1" smtClean="0">
                <a:solidFill>
                  <a:schemeClr val="bg1"/>
                </a:solidFill>
              </a:rPr>
              <a:t>Giải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pháp</a:t>
            </a:r>
            <a:r>
              <a:rPr lang="en-US" dirty="0" smtClean="0">
                <a:solidFill>
                  <a:schemeClr val="bg1"/>
                </a:solidFill>
              </a:rPr>
              <a:t>	| 	</a:t>
            </a:r>
            <a:r>
              <a:rPr lang="en-US" dirty="0" err="1" smtClean="0">
                <a:solidFill>
                  <a:schemeClr val="bg1"/>
                </a:solidFill>
              </a:rPr>
              <a:t>Sản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phẩm</a:t>
            </a:r>
            <a:r>
              <a:rPr lang="en-US" dirty="0" smtClean="0">
                <a:solidFill>
                  <a:schemeClr val="bg1"/>
                </a:solidFill>
              </a:rPr>
              <a:t>	|	</a:t>
            </a:r>
            <a:r>
              <a:rPr lang="en-US" dirty="0" err="1" smtClean="0">
                <a:solidFill>
                  <a:schemeClr val="bg1"/>
                </a:solidFill>
              </a:rPr>
              <a:t>Công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trình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tiêu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biểu</a:t>
            </a:r>
            <a:r>
              <a:rPr lang="en-US" dirty="0" smtClean="0">
                <a:solidFill>
                  <a:schemeClr val="bg1"/>
                </a:solidFill>
              </a:rPr>
              <a:t>	|	</a:t>
            </a:r>
            <a:r>
              <a:rPr lang="en-US" dirty="0" err="1" smtClean="0">
                <a:solidFill>
                  <a:schemeClr val="bg1"/>
                </a:solidFill>
              </a:rPr>
              <a:t>Hỗ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trợ</a:t>
            </a:r>
            <a:r>
              <a:rPr lang="en-US" dirty="0" smtClean="0">
                <a:solidFill>
                  <a:schemeClr val="bg1"/>
                </a:solidFill>
              </a:rPr>
              <a:t>	|	</a:t>
            </a:r>
            <a:r>
              <a:rPr lang="en-US" dirty="0" err="1" smtClean="0">
                <a:solidFill>
                  <a:schemeClr val="bg1"/>
                </a:solidFill>
              </a:rPr>
              <a:t>Liên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hệ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73200" y="1134973"/>
            <a:ext cx="4956629" cy="754054"/>
          </a:xfrm>
        </p:spPr>
        <p:txBody>
          <a:bodyPr>
            <a:noAutofit/>
          </a:bodyPr>
          <a:lstStyle/>
          <a:p>
            <a:pPr algn="ctr"/>
            <a:r>
              <a:rPr lang="en-US" sz="2000" b="1" cap="all" dirty="0" smtClean="0">
                <a:solidFill>
                  <a:schemeClr val="bg1"/>
                </a:solidFill>
              </a:rPr>
              <a:t>BIẾN TẦN HÒA LƯỚI 1 </a:t>
            </a:r>
            <a:r>
              <a:rPr lang="en-US" sz="2000" b="1" cap="all" dirty="0" err="1" smtClean="0">
                <a:solidFill>
                  <a:schemeClr val="bg1"/>
                </a:solidFill>
              </a:rPr>
              <a:t>pha</a:t>
            </a:r>
            <a:r>
              <a:rPr lang="en-US" sz="2000" b="1" cap="all" dirty="0" smtClean="0">
                <a:solidFill>
                  <a:schemeClr val="bg1"/>
                </a:solidFill>
              </a:rPr>
              <a:t>/ 3 PHA</a:t>
            </a:r>
            <a:br>
              <a:rPr lang="en-US" sz="2000" b="1" cap="all" dirty="0" smtClean="0">
                <a:solidFill>
                  <a:schemeClr val="bg1"/>
                </a:solidFill>
              </a:rPr>
            </a:br>
            <a:r>
              <a:rPr lang="en-US" sz="2000" b="1" cap="all" dirty="0" smtClean="0">
                <a:solidFill>
                  <a:schemeClr val="bg1"/>
                </a:solidFill>
              </a:rPr>
              <a:t>SMA (ĐỨC)</a:t>
            </a:r>
            <a:endParaRPr lang="en-US" sz="2000" b="1" cap="all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4" y="1628114"/>
            <a:ext cx="5283199" cy="3639308"/>
          </a:xfrm>
          <a:prstGeom prst="rect">
            <a:avLst/>
          </a:prstGeom>
        </p:spPr>
      </p:pic>
      <p:sp>
        <p:nvSpPr>
          <p:cNvPr id="13" name="Text Placeholder 9"/>
          <p:cNvSpPr txBox="1">
            <a:spLocks/>
          </p:cNvSpPr>
          <p:nvPr/>
        </p:nvSpPr>
        <p:spPr>
          <a:xfrm>
            <a:off x="5994400" y="1862168"/>
            <a:ext cx="6197600" cy="2421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cap="all" dirty="0">
                <a:solidFill>
                  <a:schemeClr val="bg1"/>
                </a:solidFill>
              </a:rPr>
              <a:t>- ĐẾN TỪ THƯƠNG HIỆU HÀNG ĐẦU THẾ GIỚI</a:t>
            </a:r>
          </a:p>
          <a:p>
            <a:pPr>
              <a:lnSpc>
                <a:spcPct val="100000"/>
              </a:lnSpc>
            </a:pPr>
            <a:r>
              <a:rPr lang="en-US" b="1" cap="all" dirty="0" smtClean="0">
                <a:solidFill>
                  <a:schemeClr val="bg1"/>
                </a:solidFill>
              </a:rPr>
              <a:t>- CÔNG </a:t>
            </a:r>
            <a:r>
              <a:rPr lang="en-US" b="1" cap="all" dirty="0">
                <a:solidFill>
                  <a:schemeClr val="bg1"/>
                </a:solidFill>
              </a:rPr>
              <a:t>SUẤT ĐA DẠNG TỪ 3KW ĐẾN 75KW</a:t>
            </a:r>
          </a:p>
          <a:p>
            <a:pPr>
              <a:lnSpc>
                <a:spcPct val="100000"/>
              </a:lnSpc>
            </a:pPr>
            <a:r>
              <a:rPr lang="en-US" b="1" cap="all" dirty="0">
                <a:solidFill>
                  <a:schemeClr val="bg1"/>
                </a:solidFill>
              </a:rPr>
              <a:t>- </a:t>
            </a:r>
            <a:r>
              <a:rPr lang="en-US" b="1" cap="all" dirty="0" err="1">
                <a:solidFill>
                  <a:schemeClr val="bg1"/>
                </a:solidFill>
              </a:rPr>
              <a:t>Đáp</a:t>
            </a:r>
            <a:r>
              <a:rPr lang="en-US" b="1" cap="all" dirty="0">
                <a:solidFill>
                  <a:schemeClr val="bg1"/>
                </a:solidFill>
              </a:rPr>
              <a:t> </a:t>
            </a:r>
            <a:r>
              <a:rPr lang="en-US" b="1" cap="all" dirty="0" err="1">
                <a:solidFill>
                  <a:schemeClr val="bg1"/>
                </a:solidFill>
              </a:rPr>
              <a:t>ứng</a:t>
            </a:r>
            <a:r>
              <a:rPr lang="en-US" b="1" cap="all" dirty="0">
                <a:solidFill>
                  <a:schemeClr val="bg1"/>
                </a:solidFill>
              </a:rPr>
              <a:t> ĐẦY ĐỦ NHU CẦU DÂN DỤNG/ </a:t>
            </a:r>
            <a:r>
              <a:rPr lang="en-US" b="1" cap="all" dirty="0" err="1">
                <a:solidFill>
                  <a:schemeClr val="bg1"/>
                </a:solidFill>
              </a:rPr>
              <a:t>công</a:t>
            </a:r>
            <a:r>
              <a:rPr lang="en-US" b="1" cap="all" dirty="0">
                <a:solidFill>
                  <a:schemeClr val="bg1"/>
                </a:solidFill>
              </a:rPr>
              <a:t> </a:t>
            </a:r>
            <a:r>
              <a:rPr lang="en-US" b="1" cap="all" dirty="0" err="1">
                <a:solidFill>
                  <a:schemeClr val="bg1"/>
                </a:solidFill>
              </a:rPr>
              <a:t>nghiệp</a:t>
            </a:r>
            <a:endParaRPr lang="en-US" b="1" cap="all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cap="all" dirty="0">
                <a:solidFill>
                  <a:schemeClr val="bg1"/>
                </a:solidFill>
              </a:rPr>
              <a:t>- 1/ 2/ 3 NGÕ VÀO CÓ TỐI ƯU CÔNG SUẤT</a:t>
            </a:r>
          </a:p>
          <a:p>
            <a:pPr>
              <a:lnSpc>
                <a:spcPct val="100000"/>
              </a:lnSpc>
            </a:pPr>
            <a:r>
              <a:rPr lang="en-US" b="1" cap="all" dirty="0">
                <a:solidFill>
                  <a:schemeClr val="bg1"/>
                </a:solidFill>
              </a:rPr>
              <a:t>- THIẾT KẾ </a:t>
            </a:r>
            <a:r>
              <a:rPr lang="en-US" b="1" cap="all" dirty="0" err="1">
                <a:solidFill>
                  <a:schemeClr val="bg1"/>
                </a:solidFill>
              </a:rPr>
              <a:t>không</a:t>
            </a:r>
            <a:r>
              <a:rPr lang="en-US" b="1" cap="all" dirty="0">
                <a:solidFill>
                  <a:schemeClr val="bg1"/>
                </a:solidFill>
              </a:rPr>
              <a:t> </a:t>
            </a:r>
            <a:r>
              <a:rPr lang="en-US" b="1" cap="all" dirty="0" err="1">
                <a:solidFill>
                  <a:schemeClr val="bg1"/>
                </a:solidFill>
              </a:rPr>
              <a:t>quạt</a:t>
            </a:r>
            <a:r>
              <a:rPr lang="en-US" b="1" cap="all" dirty="0">
                <a:solidFill>
                  <a:schemeClr val="bg1"/>
                </a:solidFill>
              </a:rPr>
              <a:t>, NHỎ GỌN, HIỆN ĐẠI</a:t>
            </a:r>
          </a:p>
          <a:p>
            <a:pPr>
              <a:lnSpc>
                <a:spcPct val="100000"/>
              </a:lnSpc>
            </a:pPr>
            <a:r>
              <a:rPr lang="en-US" b="1" cap="all" dirty="0">
                <a:solidFill>
                  <a:schemeClr val="bg1"/>
                </a:solidFill>
              </a:rPr>
              <a:t>HIỆU SUẤT CAO ĐẾN 98%</a:t>
            </a:r>
          </a:p>
          <a:p>
            <a:pPr>
              <a:lnSpc>
                <a:spcPct val="100000"/>
              </a:lnSpc>
            </a:pPr>
            <a:r>
              <a:rPr lang="en-US" b="1" cap="all" dirty="0">
                <a:solidFill>
                  <a:schemeClr val="bg1"/>
                </a:solidFill>
              </a:rPr>
              <a:t>TÍCH HỢP PHẦN MỀM GIÁM SÁT HIỆU QUẢ</a:t>
            </a:r>
          </a:p>
        </p:txBody>
      </p:sp>
    </p:spTree>
    <p:extLst>
      <p:ext uri="{BB962C8B-B14F-4D97-AF65-F5344CB8AC3E}">
        <p14:creationId xmlns:p14="http://schemas.microsoft.com/office/powerpoint/2010/main" val="119081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1137</TotalTime>
  <Words>245</Words>
  <Application>Microsoft Office PowerPoint</Application>
  <PresentationFormat>Widescreen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Palatino Linotype</vt:lpstr>
      <vt:lpstr>Gallery</vt:lpstr>
      <vt:lpstr>TẤM PIN NĂNG LƯỢNG MẶT TRỜI SUNERGY USA</vt:lpstr>
      <vt:lpstr>BIẾN TẦN HÒA LƯỚI 1 PHA/ 3 pha GROWATT</vt:lpstr>
      <vt:lpstr>BIẾN TẦN HÒA LƯỚI 1 pha/ 3 PHA SMA (ĐỨC)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BIẾN TẦN HÒA LƯỚI 1 PHA GROWATT - sma</dc:title>
  <dc:creator>Nhật Tuyên Nguyễn</dc:creator>
  <cp:lastModifiedBy>Nhật Tuyên Nguyễn</cp:lastModifiedBy>
  <cp:revision>21</cp:revision>
  <dcterms:created xsi:type="dcterms:W3CDTF">2019-06-26T18:46:09Z</dcterms:created>
  <dcterms:modified xsi:type="dcterms:W3CDTF">2019-06-27T12:28:56Z</dcterms:modified>
</cp:coreProperties>
</file>